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30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59E4C-4118-4620-9E08-29705F8B0E98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E9383-8F37-472A-8154-72584D66E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00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E9383-8F37-472A-8154-72584D66E2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7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016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2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6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0733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00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8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47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35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0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0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9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4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42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77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9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1C66D4-FA9B-4C2F-8B69-8216DE87E04B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1796098-FB6C-4B75-8167-45AB198D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3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  <p:sldLayoutId id="21474839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2wwzhw3kvgehnp62kxprdvudnus36bddlnvebm_h_lk/edit?Usp=sharing" TargetMode="External"/><Relationship Id="rId2" Type="http://schemas.openxmlformats.org/officeDocument/2006/relationships/hyperlink" Target="https://docs.google.com/document/d/1nvujz8wphfl7-izc9g6e7opijeh8hmp2por0p0itefs/edit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0A8E-4CB0-4C2E-AE28-507582779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News headline:</a:t>
            </a:r>
            <a:br>
              <a:rPr lang="en-US" dirty="0"/>
            </a:br>
            <a:r>
              <a:rPr lang="en-US" dirty="0"/>
              <a:t>sarcasm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75E2C-4A09-4AE9-9930-8FA7C1FB0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Aaron </a:t>
            </a:r>
            <a:r>
              <a:rPr lang="en-US" dirty="0" err="1"/>
              <a:t>schmitz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176240F-CF56-4A97-A27D-B8B31B185D9E}"/>
              </a:ext>
            </a:extLst>
          </p:cNvPr>
          <p:cNvSpPr txBox="1">
            <a:spLocks/>
          </p:cNvSpPr>
          <p:nvPr/>
        </p:nvSpPr>
        <p:spPr>
          <a:xfrm rot="21420000">
            <a:off x="983061" y="5047473"/>
            <a:ext cx="9755187" cy="550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Cps-493_02 </a:t>
            </a:r>
          </a:p>
        </p:txBody>
      </p:sp>
    </p:spTree>
    <p:extLst>
      <p:ext uri="{BB962C8B-B14F-4D97-AF65-F5344CB8AC3E}">
        <p14:creationId xmlns:p14="http://schemas.microsoft.com/office/powerpoint/2010/main" val="268897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91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7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9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2" name="Picture 103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3" name="Rectangle 105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E25F5-4ACB-4DFC-B399-E5503D88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/>
              <a:t>Stats are fun</a:t>
            </a:r>
          </a:p>
        </p:txBody>
      </p:sp>
      <p:sp>
        <p:nvSpPr>
          <p:cNvPr id="125" name="Rectangle 109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6" name="Rectangle 111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7" name="Rectangle 113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2156195-D631-4432-9E1B-62A793874C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9"/>
          <a:stretch/>
        </p:blipFill>
        <p:spPr>
          <a:xfrm>
            <a:off x="5321367" y="684680"/>
            <a:ext cx="6174771" cy="548265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0F439E-AD69-4FD4-9124-74858F041EDC}"/>
              </a:ext>
            </a:extLst>
          </p:cNvPr>
          <p:cNvSpPr txBox="1">
            <a:spLocks/>
          </p:cNvSpPr>
          <p:nvPr/>
        </p:nvSpPr>
        <p:spPr>
          <a:xfrm>
            <a:off x="-3514904" y="5960815"/>
            <a:ext cx="11249783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cap="none" dirty="0">
                <a:solidFill>
                  <a:schemeClr val="bg1"/>
                </a:solidFill>
              </a:rPr>
              <a:t>The Sarcasm Detector</a:t>
            </a:r>
          </a:p>
        </p:txBody>
      </p:sp>
    </p:spTree>
    <p:extLst>
      <p:ext uri="{BB962C8B-B14F-4D97-AF65-F5344CB8AC3E}">
        <p14:creationId xmlns:p14="http://schemas.microsoft.com/office/powerpoint/2010/main" val="12189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D264-3CE9-4FE6-A495-B45A607F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/>
              <a:t>Stats are still fun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63E96-8E79-4C7F-AC18-9089E5E830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9"/>
          <a:stretch/>
        </p:blipFill>
        <p:spPr>
          <a:xfrm>
            <a:off x="5321367" y="684680"/>
            <a:ext cx="6174771" cy="548265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C1461D9-0202-49B6-BE08-3DC89988EFBD}"/>
              </a:ext>
            </a:extLst>
          </p:cNvPr>
          <p:cNvSpPr txBox="1">
            <a:spLocks/>
          </p:cNvSpPr>
          <p:nvPr/>
        </p:nvSpPr>
        <p:spPr>
          <a:xfrm>
            <a:off x="-3514904" y="5960815"/>
            <a:ext cx="11249783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cap="none" dirty="0">
                <a:solidFill>
                  <a:schemeClr val="bg1"/>
                </a:solidFill>
              </a:rPr>
              <a:t>The Sarcasm Detector</a:t>
            </a:r>
          </a:p>
        </p:txBody>
      </p:sp>
    </p:spTree>
    <p:extLst>
      <p:ext uri="{BB962C8B-B14F-4D97-AF65-F5344CB8AC3E}">
        <p14:creationId xmlns:p14="http://schemas.microsoft.com/office/powerpoint/2010/main" val="2074334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8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2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4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56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E25F5-4ACB-4DFC-B399-E5503D88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100"/>
              <a:t>The last of the fun stats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FD2DE-6CF1-4ACB-B530-EF164E906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9"/>
          <a:stretch/>
        </p:blipFill>
        <p:spPr>
          <a:xfrm>
            <a:off x="5321367" y="684680"/>
            <a:ext cx="6174771" cy="548265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0E5D83-4BF3-4EC4-89CA-53B638A1DEDD}"/>
              </a:ext>
            </a:extLst>
          </p:cNvPr>
          <p:cNvSpPr txBox="1">
            <a:spLocks/>
          </p:cNvSpPr>
          <p:nvPr/>
        </p:nvSpPr>
        <p:spPr>
          <a:xfrm>
            <a:off x="-3514904" y="5960815"/>
            <a:ext cx="11249783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cap="none" dirty="0">
                <a:solidFill>
                  <a:schemeClr val="bg1"/>
                </a:solidFill>
              </a:rPr>
              <a:t>The Sarcasm Detector</a:t>
            </a:r>
          </a:p>
        </p:txBody>
      </p:sp>
    </p:spTree>
    <p:extLst>
      <p:ext uri="{BB962C8B-B14F-4D97-AF65-F5344CB8AC3E}">
        <p14:creationId xmlns:p14="http://schemas.microsoft.com/office/powerpoint/2010/main" val="40018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9606D2-3277-4567-A0C1-362DBFDC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outerShdw blurRad="127000" dist="635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5-Point Star 24">
            <a:extLst>
              <a:ext uri="{FF2B5EF4-FFF2-40B4-BE49-F238E27FC236}">
                <a16:creationId xmlns:a16="http://schemas.microsoft.com/office/drawing/2014/main" id="{B15DEAD7-09E6-42D9-9D03-43E6EA3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9678" y="3748085"/>
            <a:ext cx="252644" cy="252644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066A8-689C-4143-81D5-49945667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407" y="1044250"/>
            <a:ext cx="9841574" cy="2646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0752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029FC-D842-443F-B34F-AD6EB18A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/>
              <a:t>Overview: </a:t>
            </a:r>
            <a:br>
              <a:rPr lang="en-US" i="1"/>
            </a:br>
            <a:r>
              <a:rPr lang="en-US" i="1"/>
              <a:t>	the what and how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C4D87-91A2-4E7B-8FE8-7118038A3C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3375" y="2063396"/>
            <a:ext cx="10394707" cy="3311189"/>
          </a:xfrm>
        </p:spPr>
        <p:txBody>
          <a:bodyPr/>
          <a:lstStyle/>
          <a:p>
            <a:r>
              <a:rPr lang="en-US" i="1" cap="none" dirty="0"/>
              <a:t>OBJECTIVE: </a:t>
            </a:r>
          </a:p>
          <a:p>
            <a:pPr lvl="1"/>
            <a:r>
              <a:rPr lang="en-US" cap="none" dirty="0"/>
              <a:t>Design an algorithm that can predict the </a:t>
            </a:r>
            <a:r>
              <a:rPr lang="en-US" cap="none" dirty="0" err="1"/>
              <a:t>sarcasticity</a:t>
            </a:r>
            <a:r>
              <a:rPr lang="en-US" dirty="0"/>
              <a:t>™</a:t>
            </a:r>
            <a:r>
              <a:rPr lang="en-US" cap="none" dirty="0"/>
              <a:t> of news headlines</a:t>
            </a:r>
          </a:p>
          <a:p>
            <a:pPr lvl="2"/>
            <a:r>
              <a:rPr lang="en-US" cap="none" dirty="0"/>
              <a:t>(with acceptable accuracy)</a:t>
            </a:r>
          </a:p>
          <a:p>
            <a:r>
              <a:rPr lang="en-US" i="1" cap="none" dirty="0"/>
              <a:t>HOW:</a:t>
            </a:r>
          </a:p>
          <a:p>
            <a:pPr lvl="1"/>
            <a:r>
              <a:rPr lang="en-US" cap="none" dirty="0"/>
              <a:t>By using Hadoop MapReduce</a:t>
            </a:r>
          </a:p>
          <a:p>
            <a:pPr lvl="1"/>
            <a:r>
              <a:rPr lang="en-US" cap="none" dirty="0"/>
              <a:t>And Java</a:t>
            </a:r>
          </a:p>
          <a:p>
            <a:pPr lvl="1"/>
            <a:r>
              <a:rPr lang="en-US" cap="none" dirty="0"/>
              <a:t>And a really big dataset with 26,708 entries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E501D-1261-4FFD-8A50-4E4832A0F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38" y="0"/>
            <a:ext cx="3944361" cy="665371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07A7F2-958F-4477-8BB7-DD1835372F0C}"/>
              </a:ext>
            </a:extLst>
          </p:cNvPr>
          <p:cNvSpPr txBox="1">
            <a:spLocks/>
          </p:cNvSpPr>
          <p:nvPr/>
        </p:nvSpPr>
        <p:spPr>
          <a:xfrm>
            <a:off x="-1680529" y="5803258"/>
            <a:ext cx="11249783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cap="none" dirty="0">
                <a:solidFill>
                  <a:schemeClr val="bg1"/>
                </a:solidFill>
              </a:rPr>
              <a:t>The News Headline Sarcasm Detector</a:t>
            </a:r>
          </a:p>
        </p:txBody>
      </p:sp>
    </p:spTree>
    <p:extLst>
      <p:ext uri="{BB962C8B-B14F-4D97-AF65-F5344CB8AC3E}">
        <p14:creationId xmlns:p14="http://schemas.microsoft.com/office/powerpoint/2010/main" val="80603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60FB-2E98-4403-A91E-840B2870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396882" cy="1151965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6734-ABB3-47ED-86F9-9BA809D4C7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815621"/>
            <a:ext cx="10394707" cy="3311189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   This is 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04D31-2948-4377-8DC9-CA68A497A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99" y="186367"/>
            <a:ext cx="3897900" cy="2619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386AD-4B9E-4D84-B2B6-6D12A498B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175139"/>
            <a:ext cx="3897900" cy="2847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19AAE-FC9C-41E4-92C5-6D7534A19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48" y="2960912"/>
            <a:ext cx="3904351" cy="2680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9B47B-DF4D-4DCA-BB28-A2974B6D4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3177954"/>
            <a:ext cx="4762500" cy="2463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6E9B45-7875-4969-8B90-A9AF182B8EB3}"/>
              </a:ext>
            </a:extLst>
          </p:cNvPr>
          <p:cNvSpPr txBox="1">
            <a:spLocks/>
          </p:cNvSpPr>
          <p:nvPr/>
        </p:nvSpPr>
        <p:spPr>
          <a:xfrm>
            <a:off x="246892" y="5796733"/>
            <a:ext cx="10394707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cap="none" dirty="0">
                <a:solidFill>
                  <a:schemeClr val="bg1"/>
                </a:solidFill>
              </a:rPr>
              <a:t>ONE</a:t>
            </a:r>
            <a:r>
              <a:rPr lang="en-US" cap="none" dirty="0">
                <a:solidFill>
                  <a:schemeClr val="bg1"/>
                </a:solidFill>
              </a:rPr>
              <a:t> of these headlines is a joke</a:t>
            </a:r>
            <a:r>
              <a:rPr lang="en-US" dirty="0">
                <a:solidFill>
                  <a:schemeClr val="bg1"/>
                </a:solidFill>
              </a:rPr>
              <a:t>—</a:t>
            </a:r>
            <a:r>
              <a:rPr lang="en-US" cap="none" dirty="0">
                <a:solidFill>
                  <a:schemeClr val="bg1"/>
                </a:solidFill>
              </a:rPr>
              <a:t>can you guess which one?</a:t>
            </a:r>
          </a:p>
        </p:txBody>
      </p:sp>
    </p:spTree>
    <p:extLst>
      <p:ext uri="{BB962C8B-B14F-4D97-AF65-F5344CB8AC3E}">
        <p14:creationId xmlns:p14="http://schemas.microsoft.com/office/powerpoint/2010/main" val="260616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60FB-2E98-4403-A91E-840B2870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396882" cy="1151965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6734-ABB3-47ED-86F9-9BA809D4C7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815621"/>
            <a:ext cx="10394707" cy="3311189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   This is 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04D31-2948-4377-8DC9-CA68A497A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99" y="186367"/>
            <a:ext cx="3897900" cy="2619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386AD-4B9E-4D84-B2B6-6D12A498B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175139"/>
            <a:ext cx="3897900" cy="2847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19AAE-FC9C-41E4-92C5-6D7534A19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48" y="2960912"/>
            <a:ext cx="3904351" cy="2680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9B47B-DF4D-4DCA-BB28-A2974B6D4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3177954"/>
            <a:ext cx="4762500" cy="2463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6E9B45-7875-4969-8B90-A9AF182B8EB3}"/>
              </a:ext>
            </a:extLst>
          </p:cNvPr>
          <p:cNvSpPr txBox="1">
            <a:spLocks/>
          </p:cNvSpPr>
          <p:nvPr/>
        </p:nvSpPr>
        <p:spPr>
          <a:xfrm>
            <a:off x="246892" y="5796733"/>
            <a:ext cx="10394707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solidFill>
                  <a:schemeClr val="bg1"/>
                </a:solidFill>
              </a:rPr>
              <a:t>It was that 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0E4B4-A70A-4F6F-A3C9-1C5FDCCF5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83" y="2805794"/>
            <a:ext cx="3331280" cy="3331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E924F6-5C85-48CC-9B63-1BC987554E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06" y="-35148"/>
            <a:ext cx="3331280" cy="333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945EFB-4337-4588-B1BE-775E7B284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20" y="2821888"/>
            <a:ext cx="3331280" cy="3331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3D1E5-9389-4C5F-9E70-235A96541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10" y="-9936"/>
            <a:ext cx="3117490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6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3FE-B798-4681-A9B7-F3A09485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0506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How – The pipeline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A04E2FC-76DE-4E08-8DDA-C7BF5541DD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3781" y="1559448"/>
            <a:ext cx="1490978" cy="73145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cap="none" dirty="0"/>
              <a:t>Big JSON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24379-B6F1-4324-B5CA-7AB248E73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48709"/>
            <a:ext cx="1346941" cy="1346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ACB118-5FAE-48DB-BCE0-17245BFD9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71" y="1948709"/>
            <a:ext cx="1346941" cy="1346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A2CF4-C101-43E4-A51B-EE9CC2B8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742" y="1948709"/>
            <a:ext cx="1346941" cy="1346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EF7248-DD1B-4A3F-B18A-10467C5C3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38" y="1858783"/>
            <a:ext cx="3140433" cy="1570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48448-773D-493C-B302-3618A23D6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309" y="1858783"/>
            <a:ext cx="3140433" cy="157021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37A5397-9FE4-475D-BCE0-637460E03AC0}"/>
              </a:ext>
            </a:extLst>
          </p:cNvPr>
          <p:cNvSpPr txBox="1">
            <a:spLocks/>
          </p:cNvSpPr>
          <p:nvPr/>
        </p:nvSpPr>
        <p:spPr>
          <a:xfrm>
            <a:off x="5138752" y="1565960"/>
            <a:ext cx="1490978" cy="731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cap="none" dirty="0"/>
              <a:t>Mapped File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1999AD7-A3E1-4D95-813E-CC402813D7FB}"/>
              </a:ext>
            </a:extLst>
          </p:cNvPr>
          <p:cNvSpPr txBox="1">
            <a:spLocks/>
          </p:cNvSpPr>
          <p:nvPr/>
        </p:nvSpPr>
        <p:spPr>
          <a:xfrm>
            <a:off x="9611798" y="1563308"/>
            <a:ext cx="1594827" cy="731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cap="none" dirty="0"/>
              <a:t>Reduced File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EA4E6B5-F2D0-4294-B457-00418C75F654}"/>
              </a:ext>
            </a:extLst>
          </p:cNvPr>
          <p:cNvSpPr txBox="1">
            <a:spLocks/>
          </p:cNvSpPr>
          <p:nvPr/>
        </p:nvSpPr>
        <p:spPr>
          <a:xfrm>
            <a:off x="0" y="3295651"/>
            <a:ext cx="3389850" cy="1570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cap="none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article_link, headline, is_sarcastic</a:t>
            </a:r>
          </a:p>
          <a:p>
            <a:pPr marL="0" indent="0" algn="ctr">
              <a:buNone/>
            </a:pPr>
            <a:r>
              <a:rPr lang="en-US" sz="1600" cap="none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article_link, headline, is_sarcastic</a:t>
            </a:r>
          </a:p>
          <a:p>
            <a:pPr marL="0" indent="0" algn="ctr">
              <a:buNone/>
            </a:pPr>
            <a:r>
              <a:rPr lang="en-US" sz="1600" cap="none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article_link, headline, is_sarcastic</a:t>
            </a:r>
          </a:p>
          <a:p>
            <a:pPr marL="0" indent="0" algn="ctr">
              <a:buNone/>
            </a:pPr>
            <a:r>
              <a:rPr lang="en-US" sz="1600" cap="none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…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cap="none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AD6C816-1197-4F3A-9459-C2E1F0C9D28E}"/>
              </a:ext>
            </a:extLst>
          </p:cNvPr>
          <p:cNvSpPr txBox="1">
            <a:spLocks/>
          </p:cNvSpPr>
          <p:nvPr/>
        </p:nvSpPr>
        <p:spPr>
          <a:xfrm>
            <a:off x="4726709" y="3286126"/>
            <a:ext cx="2319047" cy="18097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is_sarcastic, headline</a:t>
            </a:r>
          </a:p>
          <a:p>
            <a:pPr marL="0" indent="0" algn="ctr">
              <a:buNone/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is_sarcastic, headline</a:t>
            </a:r>
          </a:p>
          <a:p>
            <a:pPr marL="0" indent="0" algn="ctr">
              <a:buNone/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is_sarcastic, headline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290C42B-9335-46D5-8AFF-49B4E033AA7C}"/>
              </a:ext>
            </a:extLst>
          </p:cNvPr>
          <p:cNvSpPr txBox="1">
            <a:spLocks/>
          </p:cNvSpPr>
          <p:nvPr/>
        </p:nvSpPr>
        <p:spPr>
          <a:xfrm>
            <a:off x="7448549" y="3286125"/>
            <a:ext cx="4235325" cy="8286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is_sarcastic, headline, headline, headline…</a:t>
            </a:r>
          </a:p>
          <a:p>
            <a:pPr marL="0" indent="0" algn="ctr">
              <a:buNone/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is_sarcastic, headline, headline, headline…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3AC8050-0EC0-4F39-9EDF-352E4F0A4BDC}"/>
              </a:ext>
            </a:extLst>
          </p:cNvPr>
          <p:cNvSpPr txBox="1">
            <a:spLocks/>
          </p:cNvSpPr>
          <p:nvPr/>
        </p:nvSpPr>
        <p:spPr>
          <a:xfrm>
            <a:off x="246892" y="5796733"/>
            <a:ext cx="11249783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cap="none" dirty="0">
                <a:solidFill>
                  <a:schemeClr val="bg1"/>
                </a:solidFill>
              </a:rPr>
              <a:t>Hadoop MapReduce</a:t>
            </a:r>
          </a:p>
        </p:txBody>
      </p:sp>
    </p:spTree>
    <p:extLst>
      <p:ext uri="{BB962C8B-B14F-4D97-AF65-F5344CB8AC3E}">
        <p14:creationId xmlns:p14="http://schemas.microsoft.com/office/powerpoint/2010/main" val="225764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2014A0-9938-4F92-8148-4A3A268B5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386119"/>
            <a:ext cx="11458575" cy="89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5981D-205C-43E1-AF87-289476F0E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702842"/>
            <a:ext cx="7125694" cy="189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DF06AE-25EE-4614-ABD2-DEABF6F1D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022929"/>
            <a:ext cx="7506748" cy="362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217A8633-B83A-4310-9C96-B4F2F402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The Pipeline – demonstrated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42093D-B813-4A5F-9439-212F1169A4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8015"/>
            <a:ext cx="2019300" cy="73145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cap="none" dirty="0"/>
              <a:t>Original JSON File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A167AA-857E-4A3B-8345-6FC48E1A931E}"/>
              </a:ext>
            </a:extLst>
          </p:cNvPr>
          <p:cNvSpPr txBox="1">
            <a:spLocks/>
          </p:cNvSpPr>
          <p:nvPr/>
        </p:nvSpPr>
        <p:spPr>
          <a:xfrm>
            <a:off x="-276225" y="2384738"/>
            <a:ext cx="2019300" cy="731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cap="none" dirty="0"/>
              <a:t>Mapped File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74A47F-A68D-4758-BC52-8C36F21909F7}"/>
              </a:ext>
            </a:extLst>
          </p:cNvPr>
          <p:cNvSpPr txBox="1">
            <a:spLocks/>
          </p:cNvSpPr>
          <p:nvPr/>
        </p:nvSpPr>
        <p:spPr>
          <a:xfrm>
            <a:off x="-238125" y="4702313"/>
            <a:ext cx="2019300" cy="731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cap="none" dirty="0"/>
              <a:t>Reduced File</a:t>
            </a:r>
          </a:p>
        </p:txBody>
      </p:sp>
      <p:sp>
        <p:nvSpPr>
          <p:cNvPr id="2" name="Arrow: U-Turn 1">
            <a:extLst>
              <a:ext uri="{FF2B5EF4-FFF2-40B4-BE49-F238E27FC236}">
                <a16:creationId xmlns:a16="http://schemas.microsoft.com/office/drawing/2014/main" id="{76C60042-F9E9-4652-8B97-A42D49580DE1}"/>
              </a:ext>
            </a:extLst>
          </p:cNvPr>
          <p:cNvSpPr/>
          <p:nvPr/>
        </p:nvSpPr>
        <p:spPr>
          <a:xfrm rot="5400000">
            <a:off x="7269119" y="4267466"/>
            <a:ext cx="1332506" cy="10763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2DEB94A3-C5EE-4EE5-95C8-D431DBA4A4DD}"/>
              </a:ext>
            </a:extLst>
          </p:cNvPr>
          <p:cNvSpPr/>
          <p:nvPr/>
        </p:nvSpPr>
        <p:spPr>
          <a:xfrm rot="10800000">
            <a:off x="7301959" y="2353252"/>
            <a:ext cx="918116" cy="133250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EFFDDC-D87B-4419-8310-E017C4B2F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536" y="2393114"/>
            <a:ext cx="1109212" cy="1109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D92497-ECEB-4B0F-8253-C2139F1B5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48" y="3429000"/>
            <a:ext cx="1109211" cy="11092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4D9784-895D-4933-8E7E-A10DF4D1D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047" y="4426605"/>
            <a:ext cx="1101348" cy="1101348"/>
          </a:xfrm>
          <a:prstGeom prst="rect">
            <a:avLst/>
          </a:prstGeom>
        </p:spPr>
      </p:pic>
      <p:sp>
        <p:nvSpPr>
          <p:cNvPr id="3" name="Arrow: Bent-Up 2">
            <a:extLst>
              <a:ext uri="{FF2B5EF4-FFF2-40B4-BE49-F238E27FC236}">
                <a16:creationId xmlns:a16="http://schemas.microsoft.com/office/drawing/2014/main" id="{7DAA06FF-C155-4772-B895-8E8A719E913C}"/>
              </a:ext>
            </a:extLst>
          </p:cNvPr>
          <p:cNvSpPr/>
          <p:nvPr/>
        </p:nvSpPr>
        <p:spPr>
          <a:xfrm rot="10800000" flipH="1">
            <a:off x="9473300" y="2898843"/>
            <a:ext cx="725818" cy="53965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DC340A25-9F9B-4023-8529-075DE9926873}"/>
              </a:ext>
            </a:extLst>
          </p:cNvPr>
          <p:cNvSpPr/>
          <p:nvPr/>
        </p:nvSpPr>
        <p:spPr>
          <a:xfrm rot="10800000" flipH="1">
            <a:off x="10562829" y="3891063"/>
            <a:ext cx="725818" cy="53554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8291979-E658-4659-B26B-D0C04A7692FC}"/>
              </a:ext>
            </a:extLst>
          </p:cNvPr>
          <p:cNvSpPr txBox="1">
            <a:spLocks/>
          </p:cNvSpPr>
          <p:nvPr/>
        </p:nvSpPr>
        <p:spPr>
          <a:xfrm>
            <a:off x="246892" y="5796733"/>
            <a:ext cx="11249783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cap="none" dirty="0">
                <a:solidFill>
                  <a:schemeClr val="bg1"/>
                </a:solidFill>
              </a:rPr>
              <a:t>Hadoop MapReduce</a:t>
            </a:r>
          </a:p>
        </p:txBody>
      </p:sp>
    </p:spTree>
    <p:extLst>
      <p:ext uri="{BB962C8B-B14F-4D97-AF65-F5344CB8AC3E}">
        <p14:creationId xmlns:p14="http://schemas.microsoft.com/office/powerpoint/2010/main" val="297526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FFA6-7BEF-480C-A50A-8F9C0E15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sarcasm detector – the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0082A-1AC2-427F-8110-83CE5B7424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/>
              <a:t>Utilizes cluster and word count functions</a:t>
            </a:r>
          </a:p>
          <a:p>
            <a:pPr lvl="1"/>
            <a:r>
              <a:rPr lang="en-US" cap="none" dirty="0"/>
              <a:t>“Serious” and “sarcastic” clusters are formed</a:t>
            </a:r>
          </a:p>
          <a:p>
            <a:pPr lvl="1"/>
            <a:r>
              <a:rPr lang="en-US" cap="none" dirty="0"/>
              <a:t>Word frequency determines the likeliness of the outcome</a:t>
            </a:r>
          </a:p>
          <a:p>
            <a:pPr lvl="1"/>
            <a:endParaRPr lang="en-US" cap="none" dirty="0"/>
          </a:p>
          <a:p>
            <a:r>
              <a:rPr lang="en-US" cap="none" dirty="0"/>
              <a:t>Interactive! Allows users to enter their own news headline!</a:t>
            </a:r>
          </a:p>
          <a:p>
            <a:r>
              <a:rPr lang="en-US" cap="none" dirty="0"/>
              <a:t>Able to predict </a:t>
            </a:r>
            <a:r>
              <a:rPr lang="en-US" cap="none" dirty="0" err="1"/>
              <a:t>sarcasticity</a:t>
            </a:r>
            <a:r>
              <a:rPr lang="en-US" dirty="0"/>
              <a:t>™</a:t>
            </a:r>
            <a:r>
              <a:rPr lang="en-US" cap="none" dirty="0"/>
              <a:t> with about an ~80% accuracy rate</a:t>
            </a:r>
          </a:p>
          <a:p>
            <a:r>
              <a:rPr lang="en-US" cap="none" dirty="0"/>
              <a:t>It’s a really useful invention!</a:t>
            </a:r>
          </a:p>
          <a:p>
            <a:r>
              <a:rPr lang="en-US" cap="none" dirty="0"/>
              <a:t>It just works!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B7A4F-51D8-42C8-9FA6-991761FEF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07" y="2322647"/>
            <a:ext cx="3172193" cy="213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FBA6D-FAA6-4397-A5F6-DCDCD502E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209" y="4502086"/>
            <a:ext cx="7652992" cy="565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66585-0DDD-45CA-951C-6324972D5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50" y="4047559"/>
            <a:ext cx="3409411" cy="350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604A31-75FC-433C-BC82-A4D7BAD4B82D}"/>
              </a:ext>
            </a:extLst>
          </p:cNvPr>
          <p:cNvSpPr txBox="1">
            <a:spLocks/>
          </p:cNvSpPr>
          <p:nvPr/>
        </p:nvSpPr>
        <p:spPr>
          <a:xfrm>
            <a:off x="246892" y="5796733"/>
            <a:ext cx="11249783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cap="none" dirty="0">
                <a:solidFill>
                  <a:schemeClr val="bg1"/>
                </a:solidFill>
              </a:rPr>
              <a:t>The Sarcasm Detector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323E66-F249-4F5E-92BA-5E2EB4A14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4" y="3214830"/>
            <a:ext cx="7751378" cy="322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6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1F6322-BBDA-492D-A333-1FA41DCDE2ED}"/>
              </a:ext>
            </a:extLst>
          </p:cNvPr>
          <p:cNvSpPr/>
          <p:nvPr/>
        </p:nvSpPr>
        <p:spPr>
          <a:xfrm>
            <a:off x="-1" y="-142875"/>
            <a:ext cx="12192000" cy="700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102D9F-F33F-481F-84EE-6DF7352D0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5" y="321733"/>
            <a:ext cx="4321114" cy="223617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6CEBD8-CF02-4C25-BFBD-7432967B1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3" y="3006496"/>
            <a:ext cx="5052476" cy="33851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0E0CD-5194-4C37-8403-30D920C7D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2" y="5727263"/>
            <a:ext cx="11366274" cy="601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84D1F-C4AF-403D-BB99-258B19C5F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7" y="1856186"/>
            <a:ext cx="9493621" cy="601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itle 13">
            <a:extLst>
              <a:ext uri="{FF2B5EF4-FFF2-40B4-BE49-F238E27FC236}">
                <a16:creationId xmlns:a16="http://schemas.microsoft.com/office/drawing/2014/main" id="{4003C583-3F0C-4999-A8E7-79C14CD0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188" y="433535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those 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headlines from before?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830CDB2-B77D-4B40-AC57-65A6E8123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86" y="2675409"/>
            <a:ext cx="3440644" cy="2503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2B2F26-4F30-4C8C-8DAF-DF7ED9A7E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770" y="4481588"/>
            <a:ext cx="8168704" cy="601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FA280D-5644-4B3E-AC09-44C2DB96AA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018" y="2888444"/>
            <a:ext cx="1889185" cy="1416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FFC9D3F-D987-4C91-9A40-63294BC9C268}"/>
              </a:ext>
            </a:extLst>
          </p:cNvPr>
          <p:cNvSpPr txBox="1">
            <a:spLocks/>
          </p:cNvSpPr>
          <p:nvPr/>
        </p:nvSpPr>
        <p:spPr>
          <a:xfrm>
            <a:off x="246892" y="6385821"/>
            <a:ext cx="11249783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cap="none" dirty="0">
                <a:solidFill>
                  <a:schemeClr val="bg1"/>
                </a:solidFill>
              </a:rPr>
              <a:t>The Sarcasm Detector</a:t>
            </a:r>
          </a:p>
        </p:txBody>
      </p:sp>
    </p:spTree>
    <p:extLst>
      <p:ext uri="{BB962C8B-B14F-4D97-AF65-F5344CB8AC3E}">
        <p14:creationId xmlns:p14="http://schemas.microsoft.com/office/powerpoint/2010/main" val="36956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8450-9031-4B36-9C97-808B1698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994B0-76BA-45BA-8198-5BDB79DE7E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6892" y="2063396"/>
            <a:ext cx="10934700" cy="3311189"/>
          </a:xfrm>
        </p:spPr>
        <p:txBody>
          <a:bodyPr anchor="t"/>
          <a:lstStyle/>
          <a:p>
            <a:pPr algn="r"/>
            <a:r>
              <a:rPr lang="en-US" cap="none" dirty="0"/>
              <a:t>MapReduce </a:t>
            </a:r>
            <a:r>
              <a:rPr lang="en-US" dirty="0"/>
              <a:t>→</a:t>
            </a:r>
            <a:r>
              <a:rPr lang="en-US" cap="none" dirty="0"/>
              <a:t>	</a:t>
            </a:r>
            <a:r>
              <a:rPr lang="en-US" sz="1200" cap="none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https://docs.Google.Com/document/d/1nvujz8wphfl7-izc9g6e7opijeh8hmp2por0p0itefs/edit?Usp=sharing</a:t>
            </a:r>
            <a:endParaRPr lang="en-US" sz="120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en-US" cap="none" dirty="0"/>
              <a:t>Main </a:t>
            </a:r>
            <a:r>
              <a:rPr lang="en-US" dirty="0"/>
              <a:t>→	</a:t>
            </a:r>
            <a:r>
              <a:rPr lang="en-US" sz="1200" cap="none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https://docs.Google.Com/document/d/12wwzhw3kvgehnp62kxprdvudnus36bddlnvebm_h_lk/edit?Usp=sharing</a:t>
            </a:r>
            <a:endParaRPr lang="en-US" sz="120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java –jar sd.jar score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29F8B-106E-4CB4-907B-83185955B508}"/>
              </a:ext>
            </a:extLst>
          </p:cNvPr>
          <p:cNvSpPr txBox="1">
            <a:spLocks/>
          </p:cNvSpPr>
          <p:nvPr/>
        </p:nvSpPr>
        <p:spPr>
          <a:xfrm>
            <a:off x="685801" y="3718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it out in realtime!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BE1A6A-6C19-4BE7-ACD1-C2E46C353051}"/>
              </a:ext>
            </a:extLst>
          </p:cNvPr>
          <p:cNvSpPr txBox="1">
            <a:spLocks/>
          </p:cNvSpPr>
          <p:nvPr/>
        </p:nvSpPr>
        <p:spPr>
          <a:xfrm>
            <a:off x="246892" y="5796733"/>
            <a:ext cx="11249783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cap="none" dirty="0">
                <a:solidFill>
                  <a:schemeClr val="bg1"/>
                </a:solidFill>
              </a:rPr>
              <a:t>The Sarcasm Detector</a:t>
            </a:r>
          </a:p>
        </p:txBody>
      </p:sp>
    </p:spTree>
    <p:extLst>
      <p:ext uri="{BB962C8B-B14F-4D97-AF65-F5344CB8AC3E}">
        <p14:creationId xmlns:p14="http://schemas.microsoft.com/office/powerpoint/2010/main" val="2506958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280</Words>
  <Application>Microsoft Office PowerPoint</Application>
  <PresentationFormat>Widescreen</PresentationFormat>
  <Paragraphs>69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Impact</vt:lpstr>
      <vt:lpstr>Main Event</vt:lpstr>
      <vt:lpstr>The News headline: sarcasm detector</vt:lpstr>
      <vt:lpstr>Overview:   the what and how</vt:lpstr>
      <vt:lpstr>Why?</vt:lpstr>
      <vt:lpstr>Why?</vt:lpstr>
      <vt:lpstr>How – The pipeline</vt:lpstr>
      <vt:lpstr>The Pipeline – demonstrated</vt:lpstr>
      <vt:lpstr>The sarcasm detector – the main</vt:lpstr>
      <vt:lpstr>Remember those  headlines from before?</vt:lpstr>
      <vt:lpstr>The code</vt:lpstr>
      <vt:lpstr>Stats are fun</vt:lpstr>
      <vt:lpstr>Stats are still fun</vt:lpstr>
      <vt:lpstr>The last of the fun stats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News headline: sarcasm detector</dc:title>
  <dc:creator>Leon</dc:creator>
  <cp:lastModifiedBy>Leon</cp:lastModifiedBy>
  <cp:revision>7</cp:revision>
  <dcterms:created xsi:type="dcterms:W3CDTF">2019-05-02T06:28:15Z</dcterms:created>
  <dcterms:modified xsi:type="dcterms:W3CDTF">2019-05-02T15:27:51Z</dcterms:modified>
</cp:coreProperties>
</file>